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ACA85B-D023-480B-A23D-6832ABD25524}">
  <a:tblStyle styleId="{E6ACA85B-D023-480B-A23D-6832ABD255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17d220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17d220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03c0676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03c0676d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f41fc743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f41fc743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f41fc74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f41fc743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f41fc743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f41fc743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f41fc743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f41fc743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f41fc743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f41fc743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0b3163c6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0b3163c6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Jsem zde proto, abyste se mohly ptát a abych pomohl řešit problémy. Jinak se dá všechno naučit online.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Pokud jedu pomalu/rychle → shout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c8b0ae2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c8b0ae2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c8b0ae2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c8b0ae2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e122aa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7e122aa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1ae8951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1ae8951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a290d29_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ba290d29_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ba290d29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ba290d29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dfa1ba0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dfa1ba0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a290d29_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ba290d29_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a290d29_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ba290d29_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a290d29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ba290d29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a290d29_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ba290d29_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a290d29_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ba290d29_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a290d29_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ba290d29_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ba290d29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ba290d29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b3163c6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0b3163c6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c8b0ae2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c8b0ae2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a290d29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ba290d29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0b3163c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0b3163c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a290d29_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a290d29_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a290d29_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a290d29_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f41fc74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f41fc74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b3163c6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b3163c6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b3163c6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b3163c6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rdpeng/artofdatascience/characteristics-of-a-good-question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rdpeng/artofdatascience/characteristics-of-a-good-question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hedatasciencehandbook.com/" TargetMode="External"/><Relationship Id="rId4" Type="http://schemas.openxmlformats.org/officeDocument/2006/relationships/hyperlink" Target="https://www.amazon.com/Avoiding-Data-Pitfalls-presenting-visualizations/dp/111927816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analytics-tablea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41_Dc0yQ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415381@muni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rEz7GDdeLvMjyDB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fin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microsoft.com/en-us/power-bi/fundamentals/desktop-what-is-desktop#next-step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4800" b="1"/>
              <a:t>ISKM55 </a:t>
            </a:r>
            <a:endParaRPr sz="4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4800" b="1"/>
              <a:t>Nástroje a metody datové analytiky </a:t>
            </a:r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Úvodní hodina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ctrTitle"/>
          </p:nvPr>
        </p:nvSpPr>
        <p:spPr>
          <a:xfrm>
            <a:off x="723025" y="94617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Podmínky ukončení</a:t>
            </a:r>
            <a:endParaRPr/>
          </a:p>
        </p:txBody>
      </p:sp>
      <p:sp>
        <p:nvSpPr>
          <p:cNvPr id="130" name="Google Shape;130;p29"/>
          <p:cNvSpPr txBox="1"/>
          <p:nvPr/>
        </p:nvSpPr>
        <p:spPr>
          <a:xfrm>
            <a:off x="558275" y="1324950"/>
            <a:ext cx="8269800" cy="3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docházka </a:t>
            </a:r>
            <a:r>
              <a:rPr lang="cs" b="1"/>
              <a:t>není</a:t>
            </a:r>
            <a:r>
              <a:rPr lang="cs"/>
              <a:t> povinná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cs">
                <a:solidFill>
                  <a:schemeClr val="dk1"/>
                </a:solidFill>
              </a:rPr>
              <a:t>Odkazy na zdroje na konci slidů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UTFG, aneb prezentace samotné jsou zdroj pro mě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Poskytnu nahrávky z minulých let pokud jsou dostupné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7 průběžných úkolů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Termín - </a:t>
            </a:r>
            <a:r>
              <a:rPr lang="cs" b="1"/>
              <a:t>následující neděle po zadání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Nutno splnit </a:t>
            </a:r>
            <a:r>
              <a:rPr lang="cs" b="1"/>
              <a:t>všechny </a:t>
            </a:r>
            <a:r>
              <a:rPr lang="cs"/>
              <a:t>zadane ukoly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Odevzdávání na blogu - upozornění emailem zadavateli!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/>
              <a:t>závěrečný projekt - tvorba vlastního datového projektu (analýza, report, dashboard...)-</a:t>
            </a:r>
            <a:r>
              <a:rPr lang="cs" b="1"/>
              <a:t> termín ~16.01.2023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Závěrečný projekt</a:t>
            </a:r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lphaUcPeriod"/>
            </a:pPr>
            <a:r>
              <a:rPr lang="cs" sz="1800"/>
              <a:t>Vlastní datový projekt, aneb cokoliv, co vás napadne a souvisí s předmětem (konzultujte s Pavlem)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800"/>
              <a:t>nebo</a:t>
            </a:r>
            <a:endParaRPr sz="18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lphaUcPeriod"/>
            </a:pPr>
            <a:r>
              <a:rPr lang="cs" sz="1800"/>
              <a:t>Zadání na příštím slidu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411025" y="4908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Závěrečný projekt - tvorba datového projektu(1.část)</a:t>
            </a:r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634325" y="13156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500">
                <a:solidFill>
                  <a:schemeClr val="dk1"/>
                </a:solidFill>
              </a:rPr>
              <a:t>Definujte si otázky na které budete hledat odpověď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cs" sz="1500">
                <a:solidFill>
                  <a:schemeClr val="dk1"/>
                </a:solidFill>
              </a:rPr>
              <a:t>Měly by být SMART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cs" sz="1500">
                <a:solidFill>
                  <a:schemeClr val="dk1"/>
                </a:solidFill>
              </a:rPr>
              <a:t>V souladu s </a:t>
            </a:r>
            <a:r>
              <a:rPr lang="cs" sz="1500" u="sng">
                <a:solidFill>
                  <a:schemeClr val="hlink"/>
                </a:solidFill>
                <a:hlinkClick r:id="rId3"/>
              </a:rPr>
              <a:t>link</a:t>
            </a:r>
            <a:endParaRPr sz="15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 sz="1500">
                <a:solidFill>
                  <a:schemeClr val="dk1"/>
                </a:solidFill>
              </a:rPr>
              <a:t> </a:t>
            </a:r>
            <a:r>
              <a:rPr lang="cs" sz="1500"/>
              <a:t>Alespoň</a:t>
            </a:r>
            <a:endParaRPr sz="1500"/>
          </a:p>
          <a:p>
            <a:pPr marL="11430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cs" sz="1500">
                <a:solidFill>
                  <a:schemeClr val="dk1"/>
                </a:solidFill>
              </a:rPr>
              <a:t>1 Hlavní otázka</a:t>
            </a:r>
            <a:endParaRPr sz="1500">
              <a:solidFill>
                <a:schemeClr val="dk1"/>
              </a:solidFill>
            </a:endParaRPr>
          </a:p>
          <a:p>
            <a:pPr marL="11430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cs" sz="1500">
                <a:solidFill>
                  <a:schemeClr val="dk1"/>
                </a:solidFill>
              </a:rPr>
              <a:t>5 smysluplných podotázek</a:t>
            </a:r>
            <a:r>
              <a:rPr lang="cs" sz="1500"/>
              <a:t>, které Vám pomohou </a:t>
            </a:r>
            <a:r>
              <a:rPr lang="cs" sz="1500" b="1"/>
              <a:t>odpovědět na hlavní otázku</a:t>
            </a:r>
            <a:endParaRPr sz="1500" b="1"/>
          </a:p>
          <a:p>
            <a:pPr marL="11430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cs" sz="1500"/>
              <a:t>Otázky nesmí být triviální</a:t>
            </a:r>
            <a:endParaRPr sz="1500"/>
          </a:p>
          <a:p>
            <a:pPr marL="11430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</a:pPr>
            <a:r>
              <a:rPr lang="cs" sz="1500"/>
              <a:t>Otázky nemusí být zodpovězeny. Je úplně v pohodě, když není možno splnit</a:t>
            </a:r>
            <a:endParaRPr sz="15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500">
                <a:solidFill>
                  <a:schemeClr val="dk1"/>
                </a:solidFill>
              </a:rPr>
              <a:t>Získejte data, která vám pomohou odpovědět na otázky</a:t>
            </a:r>
            <a:endParaRPr sz="15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 sz="1100">
                <a:solidFill>
                  <a:schemeClr val="dk1"/>
                </a:solidFill>
              </a:rPr>
              <a:t>Tato data nesmí být v již vyčištěné podobě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cs" sz="1100">
                <a:solidFill>
                  <a:schemeClr val="dk1"/>
                </a:solidFill>
              </a:rPr>
              <a:t>Nedoporučuji Kaggle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cs" sz="1100">
                <a:solidFill>
                  <a:schemeClr val="dk1"/>
                </a:solidFill>
              </a:rPr>
              <a:t>Doporučuji nějaká open gov. data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 sz="1100">
                <a:solidFill>
                  <a:schemeClr val="dk1"/>
                </a:solidFill>
              </a:rPr>
              <a:t>DS obsahuje 1000 záznamů a více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 sz="1100">
                <a:solidFill>
                  <a:schemeClr val="dk1"/>
                </a:solidFill>
              </a:rPr>
              <a:t>DS obsahuje 5+ sloupců (či feature)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500"/>
              <a:t>“</a:t>
            </a:r>
            <a:r>
              <a:rPr lang="cs" sz="1500">
                <a:solidFill>
                  <a:schemeClr val="dk1"/>
                </a:solidFill>
              </a:rPr>
              <a:t>Deadline</a:t>
            </a:r>
            <a:r>
              <a:rPr lang="cs" sz="1500"/>
              <a:t>”</a:t>
            </a:r>
            <a:r>
              <a:rPr lang="cs" sz="1500">
                <a:solidFill>
                  <a:schemeClr val="dk1"/>
                </a:solidFill>
              </a:rPr>
              <a:t> pro </a:t>
            </a:r>
            <a:r>
              <a:rPr lang="cs" sz="1500"/>
              <a:t>získání a konzultaci dat</a:t>
            </a:r>
            <a:r>
              <a:rPr lang="cs" sz="1500">
                <a:solidFill>
                  <a:schemeClr val="dk1"/>
                </a:solidFill>
              </a:rPr>
              <a:t> - </a:t>
            </a:r>
            <a:r>
              <a:rPr lang="cs" sz="1400" b="1"/>
              <a:t>07.11.2023!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457200" y="5216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Závěrečný projekt - tvorba datové analýzy (2.část)</a:t>
            </a:r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500">
                <a:solidFill>
                  <a:schemeClr val="dk1"/>
                </a:solidFill>
              </a:rPr>
              <a:t>Vyčistěte data a transformujte data </a:t>
            </a:r>
            <a:endParaRPr sz="1500">
              <a:solidFill>
                <a:schemeClr val="dk1"/>
              </a:solidFill>
            </a:endParaRPr>
          </a:p>
          <a:p>
            <a:pPr marL="74295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 sz="1500"/>
              <a:t>Doporučuji </a:t>
            </a:r>
            <a:r>
              <a:rPr lang="cs" sz="1500">
                <a:solidFill>
                  <a:schemeClr val="dk1"/>
                </a:solidFill>
              </a:rPr>
              <a:t>alespoň 5 užitečných kroků</a:t>
            </a:r>
            <a:endParaRPr sz="15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500">
                <a:solidFill>
                  <a:schemeClr val="dk1"/>
                </a:solidFill>
              </a:rPr>
              <a:t>Proveďte výpočty či kroky, které vám co nejefektivněji pomohou odpovědět na vámi definované otázky</a:t>
            </a:r>
            <a:endParaRPr sz="15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500">
                <a:solidFill>
                  <a:schemeClr val="dk1"/>
                </a:solidFill>
              </a:rPr>
              <a:t>Vhodně vizualizujte </a:t>
            </a:r>
            <a:endParaRPr sz="15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cs" sz="1500">
                <a:solidFill>
                  <a:schemeClr val="dk1"/>
                </a:solidFill>
              </a:rPr>
              <a:t>(alespoň základní vizualizační best practices; 5 a více vizuálů)</a:t>
            </a:r>
            <a:endParaRPr sz="15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s" sz="1500">
                <a:solidFill>
                  <a:schemeClr val="dk1"/>
                </a:solidFill>
              </a:rPr>
              <a:t>Sepište odpovědi na předem definované otázky, případně dodejte, proč se vám na ně nepodařilo odpovědět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418700" y="3984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Závěrečný projekt - tvorba datové analýzy</a:t>
            </a:r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Deadline celého projektu - </a:t>
            </a:r>
            <a:r>
              <a:rPr lang="cs" sz="1400" b="1">
                <a:solidFill>
                  <a:schemeClr val="dk1"/>
                </a:solidFill>
              </a:rPr>
              <a:t>~</a:t>
            </a:r>
            <a:r>
              <a:rPr lang="cs" sz="1400" b="1"/>
              <a:t>16.01.2023</a:t>
            </a:r>
            <a:r>
              <a:rPr lang="cs" sz="1400" b="1">
                <a:solidFill>
                  <a:schemeClr val="dk1"/>
                </a:solidFill>
              </a:rPr>
              <a:t> (~</a:t>
            </a:r>
            <a:r>
              <a:rPr lang="cs" sz="1400" b="1"/>
              <a:t>2 tydny </a:t>
            </a:r>
            <a:r>
              <a:rPr lang="cs" sz="1400" b="1">
                <a:solidFill>
                  <a:schemeClr val="dk1"/>
                </a:solidFill>
              </a:rPr>
              <a:t> po začátku zkouškového)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volba nástrojů je na vás. Možno užít více nástrojů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V případě, že pro vaši analýzu nedává některé  výše uvedené akceptační kritérium smysl, uvědťe proč.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s" sz="1400">
                <a:solidFill>
                  <a:schemeClr val="dk1"/>
                </a:solidFill>
              </a:rPr>
              <a:t>Výstup:</a:t>
            </a:r>
            <a:endParaRPr sz="1400">
              <a:solidFill>
                <a:schemeClr val="dk1"/>
              </a:solidFill>
            </a:endParaRPr>
          </a:p>
          <a:p>
            <a:pPr marL="91440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Char char="○"/>
            </a:pPr>
            <a:r>
              <a:rPr lang="cs" sz="1400" b="1">
                <a:solidFill>
                  <a:schemeClr val="dk1"/>
                </a:solidFill>
              </a:rPr>
              <a:t>Dokument popisující váš postup</a:t>
            </a:r>
            <a:r>
              <a:rPr lang="cs" sz="1400">
                <a:solidFill>
                  <a:schemeClr val="dk1"/>
                </a:solidFill>
              </a:rPr>
              <a:t> (nepotřebuji KISK logo, normostrany atp., nicméně daný dokument by měl být smysluplný) </a:t>
            </a:r>
            <a:r>
              <a:rPr lang="cs" sz="1400"/>
              <a:t>(blogpost, pdf, word, cokoliv)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cs" sz="1400" b="1">
                <a:solidFill>
                  <a:schemeClr val="dk1"/>
                </a:solidFill>
              </a:rPr>
              <a:t>Artefakty analýzy</a:t>
            </a:r>
            <a:r>
              <a:rPr lang="cs" sz="1400">
                <a:solidFill>
                  <a:schemeClr val="dk1"/>
                </a:solidFill>
              </a:rPr>
              <a:t> (data, .pbi, .xlsx, .py, .ipynb …)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Náhodné info</a:t>
            </a:r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prezentace samotné jsou zdroj pro mě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cs" sz="1400"/>
              <a:t>pokud získám pocit, že úkolu nebyla věnována patřičná pozornost -&gt; vrátím úkol s generickou odpovědí, možná maximálně s odkazem na relevantní zdroj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400"/>
              <a:t>snaha z vaší strany -&gt; snaha z mé strany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400"/>
              <a:t>Ignore z vaší strany -&gt; ignore z mé strany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ctrTitle"/>
          </p:nvPr>
        </p:nvSpPr>
        <p:spPr>
          <a:xfrm>
            <a:off x="118350" y="1748400"/>
            <a:ext cx="8907300" cy="16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4800"/>
              <a:t>Pokud </a:t>
            </a:r>
            <a:r>
              <a:rPr lang="cs" sz="4800" b="1"/>
              <a:t>to </a:t>
            </a:r>
            <a:r>
              <a:rPr lang="cs" sz="4800"/>
              <a:t>nechápu, znamená to, že </a:t>
            </a:r>
            <a:r>
              <a:rPr lang="cs" sz="4800" b="1"/>
              <a:t>to </a:t>
            </a:r>
            <a:r>
              <a:rPr lang="cs" sz="4800"/>
              <a:t>Pavel málo vysvětlil.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doporučené zdroje</a:t>
            </a:r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3"/>
              </a:rPr>
              <a:t>The Art of Data Science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4"/>
              </a:rPr>
              <a:t>Avoiding Data Pitfalls</a:t>
            </a:r>
            <a:r>
              <a:rPr lang="cs"/>
              <a:t>   (via Pirating)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100">
                <a:solidFill>
                  <a:schemeClr val="dk1"/>
                </a:solidFill>
              </a:rPr>
              <a:t>KNAFLIC, Cole Nussbaumer. </a:t>
            </a:r>
            <a:r>
              <a:rPr lang="cs" sz="1100" i="1">
                <a:solidFill>
                  <a:schemeClr val="dk1"/>
                </a:solidFill>
              </a:rPr>
              <a:t>Storytelling with data: a data visualization guide for business professionals</a:t>
            </a:r>
            <a:r>
              <a:rPr lang="cs" sz="1100">
                <a:solidFill>
                  <a:schemeClr val="dk1"/>
                </a:solidFill>
              </a:rPr>
              <a:t>. Hoboken: Wiley, 2015. ISBN 978-1-119-00225-3. (via Pirating / mohu půjčit)</a:t>
            </a:r>
            <a:endParaRPr sz="11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5"/>
              </a:rPr>
              <a:t>The Datascience Handbook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se hodí, ale nevelezlo se</a:t>
            </a:r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https://www.coursera.org/learn/analytics-tableau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https://www.khanacademy.org/math/statistics-probability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ctrTitle"/>
          </p:nvPr>
        </p:nvSpPr>
        <p:spPr>
          <a:xfrm>
            <a:off x="648600" y="6454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Plán hodiny</a:t>
            </a:r>
            <a:endParaRPr/>
          </a:p>
        </p:txBody>
      </p:sp>
      <p:sp>
        <p:nvSpPr>
          <p:cNvPr id="79" name="Google Shape;79;p21"/>
          <p:cNvSpPr txBox="1"/>
          <p:nvPr/>
        </p:nvSpPr>
        <p:spPr>
          <a:xfrm>
            <a:off x="714575" y="1764125"/>
            <a:ext cx="8053800" cy="30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Mé představení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Vaše představení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O čem bude a nebude tento předmět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Podmínky ukončení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Základní pojmy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Cílem je, abyste věděli, zdali si předmět nechat či zrušit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jsou to data?</a:t>
            </a:r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Hierarchie dat a informací</a:t>
            </a:r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data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symbols, signs (stimuli, signals)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information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who, what, where, how many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knowledge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know-how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wisdom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know-why</a:t>
            </a:r>
            <a:endParaRPr sz="2400"/>
          </a:p>
        </p:txBody>
      </p:sp>
      <p:pic>
        <p:nvPicPr>
          <p:cNvPr id="195" name="Google Shape;1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175" y="2287275"/>
            <a:ext cx="2592850" cy="23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Alternativně</a:t>
            </a:r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550" y="2081200"/>
            <a:ext cx="73152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je datová analytika?</a:t>
            </a:r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/>
              <a:t>Analysis of data is a process of inspecting, cleaning, transforming, and modeling data with the goal of discovering useful information, suggesting conclusions, and supporting decision making.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Data science</a:t>
            </a:r>
            <a:endParaRPr/>
          </a:p>
        </p:txBody>
      </p:sp>
      <p:pic>
        <p:nvPicPr>
          <p:cNvPr id="214" name="Google Shape;214;p43" descr="Data_Science_Venn_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825" y="171450"/>
            <a:ext cx="5029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3"/>
          <p:cNvSpPr txBox="1"/>
          <p:nvPr/>
        </p:nvSpPr>
        <p:spPr>
          <a:xfrm>
            <a:off x="591550" y="1063375"/>
            <a:ext cx="1494000" cy="1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Drew Conway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Rozdíl</a:t>
            </a:r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data analytics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zobrazování dat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predikce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příběhy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data science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automatické / strojové učení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automatické spekulace na burzách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rozpoznávání obrazu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Hra s daty vs. práce s daty</a:t>
            </a:r>
            <a:endParaRPr/>
          </a:p>
        </p:txBody>
      </p:sp>
      <p:sp>
        <p:nvSpPr>
          <p:cNvPr id="227" name="Google Shape;227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/>
              <a:t>First, decide what problem you want to solve.</a:t>
            </a:r>
            <a:endParaRPr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/>
              <a:t>Christer Johnson, IBM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Big data</a:t>
            </a:r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velmi kritizovaný pojem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VVV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volume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cs"/>
              <a:t>velikost dat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velocity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cs"/>
              <a:t>rychlost se kterou přichází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variety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cs"/>
              <a:t>různorodost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cs"/>
              <a:t>strukturovaná vs nestrukturovaná data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ETL</a:t>
            </a:r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extract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získání dat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transform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vyčištění dat, změna formátu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load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náhrání do našeho systému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Práce datového analytika</a:t>
            </a:r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body" idx="1"/>
          </p:nvPr>
        </p:nvSpPr>
        <p:spPr>
          <a:xfrm>
            <a:off x="457200" y="1216975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gather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clean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data mudging (wrangling)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visualise results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communicate results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Tykejme si!</a:t>
            </a:r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Alternativně</a:t>
            </a:r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000"/>
              <a:t>Převzato z: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000"/>
              <a:t>https://bookdown.org/rdpeng/artofdatascience/epicycles-of-analysis.html</a:t>
            </a:r>
            <a:endParaRPr sz="1000"/>
          </a:p>
        </p:txBody>
      </p:sp>
      <p:pic>
        <p:nvPicPr>
          <p:cNvPr id="252" name="Google Shape;2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275" y="205975"/>
            <a:ext cx="3895649" cy="46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Video …</a:t>
            </a:r>
            <a:endParaRPr/>
          </a:p>
        </p:txBody>
      </p:sp>
      <p:sp>
        <p:nvSpPr>
          <p:cNvPr id="258" name="Google Shape;258;p50"/>
          <p:cNvSpPr txBox="1"/>
          <p:nvPr/>
        </p:nvSpPr>
        <p:spPr>
          <a:xfrm>
            <a:off x="457200" y="1063375"/>
            <a:ext cx="47175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https://www.youtube.com/watch?v=aH41_Dc0yQk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ctrTitle"/>
          </p:nvPr>
        </p:nvSpPr>
        <p:spPr>
          <a:xfrm>
            <a:off x="685800" y="347717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400" b="0"/>
              <a:t>Pavel Klammert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3"/>
          <p:cNvSpPr txBox="1"/>
          <p:nvPr/>
        </p:nvSpPr>
        <p:spPr>
          <a:xfrm>
            <a:off x="565700" y="1046275"/>
            <a:ext cx="70638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Absolvent KISK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Ex datový analytik Onio &amp; DATAWEPS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Ex datový analytik/python developer/data engineer v Logex group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Aktuálně Data Engineer at StatsPerform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Czechitas mentor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Freelancer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PowerBI &amp; Excel &amp; Google Appscript &amp; Ruby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Python (+Pandas, Dash, Streamlit) &amp; Cloud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>
                <a:solidFill>
                  <a:srgbClr val="595959"/>
                </a:solidFill>
              </a:rPr>
              <a:t>Modular data stack</a:t>
            </a:r>
            <a:endParaRPr>
              <a:solidFill>
                <a:srgbClr val="59595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cs" u="sng">
                <a:solidFill>
                  <a:schemeClr val="hlink"/>
                </a:solidFill>
                <a:hlinkClick r:id="rId3"/>
              </a:rPr>
              <a:t>415381@mail.muni.cz</a:t>
            </a:r>
            <a:r>
              <a:rPr lang="cs">
                <a:solidFill>
                  <a:srgbClr val="595959"/>
                </a:solidFill>
              </a:rPr>
              <a:t> -&gt; pavelklammert@gmail.com</a:t>
            </a:r>
            <a:endParaRPr/>
          </a:p>
        </p:txBody>
      </p:sp>
      <p:pic>
        <p:nvPicPr>
          <p:cNvPr id="92" name="Google Shape;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525" y="151275"/>
            <a:ext cx="1875872" cy="187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 tu jste vy?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Domluvme se na komunikaci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Kisk discord/Ms teams 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Vyplňte </a:t>
            </a:r>
            <a:r>
              <a:rPr lang="cs" sz="1800" u="sng">
                <a:solidFill>
                  <a:schemeClr val="hlink"/>
                </a:solidFill>
                <a:hlinkClick r:id="rId3"/>
              </a:rPr>
              <a:t>dotazník</a:t>
            </a:r>
            <a:endParaRPr sz="12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Založte si “blog”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Cokoliv veřejně dostupné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Použito k odevzdávání praktických úkolů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Výuka</a:t>
            </a:r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Prezenčně/distančně/hybridně?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90% Prezenčně! Proč? Ale (další slidy)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Předmět je silně prakticky orientovaný. Důležité je s námi zkoušet a to se náročně vzdáleně (pokud nemáte 2 monitory)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ctrTitle"/>
          </p:nvPr>
        </p:nvSpPr>
        <p:spPr>
          <a:xfrm>
            <a:off x="662700" y="270972"/>
            <a:ext cx="7772400" cy="6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Předpokládaný rozvrh*</a:t>
            </a:r>
            <a:endParaRPr/>
          </a:p>
        </p:txBody>
      </p:sp>
      <p:sp>
        <p:nvSpPr>
          <p:cNvPr id="115" name="Google Shape;115;p27"/>
          <p:cNvSpPr txBox="1"/>
          <p:nvPr/>
        </p:nvSpPr>
        <p:spPr>
          <a:xfrm>
            <a:off x="564950" y="1784150"/>
            <a:ext cx="78702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6" name="Google Shape;116;p27"/>
          <p:cNvGraphicFramePr/>
          <p:nvPr/>
        </p:nvGraphicFramePr>
        <p:xfrm>
          <a:off x="662700" y="99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{E6ACA85B-D023-480B-A23D-6832ABD25524}</a:tableStyleId>
              </a:tblPr>
              <a:tblGrid>
                <a:gridCol w="39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Číslo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Datum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Lektor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Představa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Vyžaduje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Typ výuky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1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20.09.2023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Pavel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Úvodní hodina</a:t>
                      </a:r>
                      <a:r>
                        <a:rPr lang="cs" sz="1000">
                          <a:solidFill>
                            <a:schemeClr val="dk1"/>
                          </a:solidFill>
                        </a:rPr>
                        <a:t>;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Prezenční</a:t>
                      </a:r>
                      <a:endParaRPr sz="10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2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27.09.2023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Pavel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Datové formáty + API; </a:t>
                      </a:r>
                      <a:r>
                        <a:rPr lang="cs" sz="1000">
                          <a:solidFill>
                            <a:schemeClr val="dk1"/>
                          </a:solidFill>
                        </a:rPr>
                        <a:t> Pivo?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Prezenční</a:t>
                      </a:r>
                      <a:endParaRPr sz="10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3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04.10.2023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Pavel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Hraní si s textovými daty; Xpaths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4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11.10.2023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Pavel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Čištění textových dat  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 u="sng">
                          <a:solidFill>
                            <a:schemeClr val="hlink"/>
                          </a:solidFill>
                          <a:hlinkClick r:id="rId3"/>
                        </a:rPr>
                        <a:t>OpenRefine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Prezenční</a:t>
                      </a:r>
                      <a:endParaRPr sz="10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5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18.10.2023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Pavel</a:t>
                      </a:r>
                      <a:endParaRPr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Čištění textových dat ( +mozna no-code automatizacni tooly) </a:t>
                      </a:r>
                      <a:endParaRPr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6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25.10.2023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Honza K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** Excelujeme v Excelu 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Excel, obviously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Prezenční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7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01.11.2023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Honza K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** Excelujeme v Excelu 2 + Gsheets + GDataStudio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Prezenční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8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08.11.2023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Honza K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Excelujeme v Excelu 3+ Gsheets + GDataStudio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Uvidíme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2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9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15.11.2023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Pavel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Reading week - Kurzy na python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8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10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22.11.2023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Pavel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Power BI - Číselná data a měření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 u="sng">
                          <a:solidFill>
                            <a:schemeClr val="hlink"/>
                          </a:solidFill>
                          <a:hlinkClick r:id="rId4"/>
                        </a:rPr>
                        <a:t>PowerBI</a:t>
                      </a:r>
                      <a:r>
                        <a:rPr lang="cs" sz="1000">
                          <a:solidFill>
                            <a:schemeClr val="dk1"/>
                          </a:solidFill>
                        </a:rPr>
                        <a:t> - (Windows)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Prezenční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11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29.11.2023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Pavel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Power BI vytváření metrik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Prezenční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12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06.11.2023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Pavel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DataViz Best practices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(teorie)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Prezenční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55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13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13.12.2023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Pavel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Lehký úvod do Python Pandas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Prezenční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55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?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20.12.2023</a:t>
                      </a:r>
                      <a:endParaRPr sz="10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? Placeholder&amp;Co se nestihlo; Other tools?;Pivo!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?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>
                          <a:solidFill>
                            <a:schemeClr val="dk1"/>
                          </a:solidFill>
                        </a:rPr>
                        <a:t>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7" name="Google Shape;117;p27"/>
          <p:cNvSpPr txBox="1"/>
          <p:nvPr/>
        </p:nvSpPr>
        <p:spPr>
          <a:xfrm>
            <a:off x="325650" y="4683750"/>
            <a:ext cx="4032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* subject to change - next slide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** Not really subject to change</a:t>
            </a:r>
            <a:endParaRPr sz="1200"/>
          </a:p>
        </p:txBody>
      </p:sp>
      <p:sp>
        <p:nvSpPr>
          <p:cNvPr id="118" name="Google Shape;118;p27"/>
          <p:cNvSpPr txBox="1"/>
          <p:nvPr/>
        </p:nvSpPr>
        <p:spPr>
          <a:xfrm>
            <a:off x="4434700" y="4674175"/>
            <a:ext cx="40323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Reading week (15)? -&gt; move 1 week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ctrTitle"/>
          </p:nvPr>
        </p:nvSpPr>
        <p:spPr>
          <a:xfrm>
            <a:off x="723025" y="94617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*Alternativní rozvrh</a:t>
            </a:r>
            <a:endParaRPr/>
          </a:p>
        </p:txBody>
      </p:sp>
      <p:sp>
        <p:nvSpPr>
          <p:cNvPr id="124" name="Google Shape;124;p28"/>
          <p:cNvSpPr txBox="1"/>
          <p:nvPr/>
        </p:nvSpPr>
        <p:spPr>
          <a:xfrm>
            <a:off x="558275" y="1324950"/>
            <a:ext cx="8269800" cy="3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Budu rád, když si předmět upravíte podle svých představ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V dotazníku uvedeného v prvních slidech je možno vyplnit co by Vás zajímalo (topic, tool…)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Pokud se něco bude opakovat vytvořím hodinu a úkoly a nahradím jiné hodiny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Předvádění na obrazovce (16:9)</PresentationFormat>
  <Paragraphs>254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Simple Light</vt:lpstr>
      <vt:lpstr>Simple Light</vt:lpstr>
      <vt:lpstr>ISKM55  Nástroje a metody datové analytiky </vt:lpstr>
      <vt:lpstr>Plán hodiny</vt:lpstr>
      <vt:lpstr>Tykejme si!</vt:lpstr>
      <vt:lpstr>Pavel Klammert </vt:lpstr>
      <vt:lpstr>Proč tu jste vy?</vt:lpstr>
      <vt:lpstr>Prezentace aplikace PowerPoint</vt:lpstr>
      <vt:lpstr>Výuka</vt:lpstr>
      <vt:lpstr>Předpokládaný rozvrh*</vt:lpstr>
      <vt:lpstr>*Alternativní rozvrh</vt:lpstr>
      <vt:lpstr>Podmínky ukončení</vt:lpstr>
      <vt:lpstr>Závěrečný projekt</vt:lpstr>
      <vt:lpstr>Závěrečný projekt - tvorba datového projektu(1.část)</vt:lpstr>
      <vt:lpstr>Závěrečný projekt - tvorba datové analýzy (2.část)</vt:lpstr>
      <vt:lpstr>Závěrečný projekt - tvorba datové analýzy</vt:lpstr>
      <vt:lpstr>Náhodné info</vt:lpstr>
      <vt:lpstr>Pokud to nechápu, znamená to, že to Pavel málo vysvětlil.</vt:lpstr>
      <vt:lpstr>Další doporučené zdroje</vt:lpstr>
      <vt:lpstr>Co se hodí, ale nevelezlo se</vt:lpstr>
      <vt:lpstr>Prezentace aplikace PowerPoint</vt:lpstr>
      <vt:lpstr>Co jsou to data?</vt:lpstr>
      <vt:lpstr>Hierarchie dat a informací</vt:lpstr>
      <vt:lpstr>Alternativně</vt:lpstr>
      <vt:lpstr>Co je datová analytika?</vt:lpstr>
      <vt:lpstr>Data science</vt:lpstr>
      <vt:lpstr>Rozdíl</vt:lpstr>
      <vt:lpstr>Hra s daty vs. práce s daty</vt:lpstr>
      <vt:lpstr>Big data</vt:lpstr>
      <vt:lpstr>ETL</vt:lpstr>
      <vt:lpstr>Práce datového analytika</vt:lpstr>
      <vt:lpstr>Alternativně</vt:lpstr>
      <vt:lpstr>Video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ISKM55  Nástroje a metody datové analytiky </dc:title>
  <dc:creator>Datova Zurnalistika</dc:creator>
  <cp:lastModifiedBy>Datova Zurnalistika</cp:lastModifiedBy>
  <cp:revision>1</cp:revision>
  <dcterms:modified xsi:type="dcterms:W3CDTF">2023-12-15T13:17:25Z</dcterms:modified>
</cp:coreProperties>
</file>